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Kolonkarzinom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Ein Überblick – Epidemiologie, Pathogenese, Klinik, Diagnostik, Therapie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Nachsorge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Engmaschig in den ersten 5 Jahren</a:t>
            </a:r>
          </a:p>
          <a:p>
            <a:pPr>
              <a:defRPr sz="2000"/>
            </a:pPr>
            <a:r>
              <a:t>Anamnese, CEA, Bildgebung, Koloskopie</a:t>
            </a:r>
          </a:p>
          <a:p>
            <a:pPr>
              <a:defRPr sz="2000"/>
            </a:pPr>
            <a:r>
              <a:t>Rezidive und Metastasen früh erkennen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Prävention &amp; 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Gesunde Ernährung, Bewegung, kein Rauchen</a:t>
            </a:r>
          </a:p>
          <a:p>
            <a:pPr>
              <a:defRPr sz="2000"/>
            </a:pPr>
            <a:r>
              <a:t>Koloskopie ab 50 Jahren (früher bei Risiko)</a:t>
            </a:r>
          </a:p>
          <a:p>
            <a:pPr>
              <a:defRPr sz="2000"/>
            </a:pPr>
            <a:r>
              <a:t>Intervall: alle 10 Jahre bei unauffälligem Befund</a:t>
            </a:r>
          </a:p>
          <a:p>
            <a:pPr>
              <a:defRPr sz="2000"/>
            </a:pPr>
            <a:r>
              <a:t>Alternativ: jährlicher Stuhltest (iFOBT)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Zusammenfassung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Kolonkarzinom: häufig, aber früh heilbar</a:t>
            </a:r>
          </a:p>
          <a:p>
            <a:pPr>
              <a:defRPr sz="2000"/>
            </a:pPr>
            <a:r>
              <a:t>Entsteht über Jahre aus Adenomen</a:t>
            </a:r>
          </a:p>
          <a:p>
            <a:pPr>
              <a:defRPr sz="2000"/>
            </a:pPr>
            <a:r>
              <a:t>Goldstandard: Koloskopie</a:t>
            </a:r>
          </a:p>
          <a:p>
            <a:pPr>
              <a:defRPr sz="2000"/>
            </a:pPr>
            <a:r>
              <a:t>Therapie: Operation + Chemo/gezielte Therapie</a:t>
            </a:r>
          </a:p>
          <a:p>
            <a:pPr>
              <a:defRPr sz="2000"/>
            </a:pPr>
            <a:r>
              <a:t>Screening &amp; Prävention = Schlüssel zur Mortalitätssenkung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Einleitung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Häufige maligne Tumorerkrankung in westlichen Ländern</a:t>
            </a:r>
          </a:p>
          <a:p>
            <a:pPr>
              <a:defRPr sz="2000"/>
            </a:pPr>
            <a:r>
              <a:t>Eine der führenden Krebstodesursachen</a:t>
            </a:r>
          </a:p>
          <a:p>
            <a:pPr>
              <a:defRPr sz="2000"/>
            </a:pPr>
            <a:r>
              <a:t>Früherkennung = hohe Heilungschancen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Epidemiologie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Weltweit ca. 1,9 Mio. Neuerkrankungen/Jahr</a:t>
            </a:r>
          </a:p>
          <a:p>
            <a:pPr>
              <a:defRPr sz="2000"/>
            </a:pPr>
            <a:r>
              <a:t>Ca. 900.000 Todesfälle/Jahr</a:t>
            </a:r>
          </a:p>
          <a:p>
            <a:pPr>
              <a:defRPr sz="2000"/>
            </a:pPr>
            <a:r>
              <a:t>Peak: &gt;50 Jahre, v.a. 70+</a:t>
            </a:r>
          </a:p>
          <a:p>
            <a:pPr>
              <a:defRPr sz="2000"/>
            </a:pPr>
            <a:r>
              <a:t>Häufiger in Industrieländern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Pathogenese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Meist aus Adenomen → Adenom-Karzinom-Sequenz</a:t>
            </a:r>
          </a:p>
          <a:p>
            <a:pPr>
              <a:defRPr sz="2000"/>
            </a:pPr>
            <a:r>
              <a:t>APC, KRAS, TP53 Mutationen</a:t>
            </a:r>
          </a:p>
          <a:p>
            <a:pPr>
              <a:defRPr sz="2000"/>
            </a:pPr>
            <a:r>
              <a:t>Alternative: Mikrosatelliteninstabilität (MSI)</a:t>
            </a:r>
          </a:p>
          <a:p>
            <a:pPr>
              <a:defRPr sz="2000"/>
            </a:pPr>
            <a:r>
              <a:t>Langsame Progression – Screening möglich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Risikofaktoren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Lebensstil: fett- &amp; fleischreich, wenig Ballaststoffe</a:t>
            </a:r>
          </a:p>
          <a:p>
            <a:pPr>
              <a:defRPr sz="2000"/>
            </a:pPr>
            <a:r>
              <a:t>Übergewicht, Bewegungsmangel, Alkohol, Rauchen</a:t>
            </a:r>
          </a:p>
          <a:p>
            <a:pPr>
              <a:defRPr sz="2000"/>
            </a:pPr>
            <a:r>
              <a:t>CED (Colitis ulcerosa), Diabetes</a:t>
            </a:r>
          </a:p>
          <a:p>
            <a:pPr>
              <a:defRPr sz="2000"/>
            </a:pPr>
            <a:r>
              <a:t>Genetik: FAP, Lynch-Syndrom, familiäre Belastung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Klinik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Oft asymptomatisch im Frühstadium</a:t>
            </a:r>
          </a:p>
          <a:p>
            <a:pPr>
              <a:defRPr sz="2000"/>
            </a:pPr>
            <a:r>
              <a:t>Veränderte Stuhlgewohnheiten</a:t>
            </a:r>
          </a:p>
          <a:p>
            <a:pPr>
              <a:defRPr sz="2000"/>
            </a:pPr>
            <a:r>
              <a:t>Blut im Stuhl, Eisenmangelanämie</a:t>
            </a:r>
          </a:p>
          <a:p>
            <a:pPr>
              <a:defRPr sz="2000"/>
            </a:pPr>
            <a:r>
              <a:t>Bauchschmerzen, Gewichtsverlust, Ileus möglich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Diagnostik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Goldstandard: Koloskopie mit Biopsie</a:t>
            </a:r>
          </a:p>
          <a:p>
            <a:pPr>
              <a:defRPr sz="2000"/>
            </a:pPr>
            <a:r>
              <a:t>Stuhltests (iFOBT) für Screening</a:t>
            </a:r>
          </a:p>
          <a:p>
            <a:pPr>
              <a:defRPr sz="2000"/>
            </a:pPr>
            <a:r>
              <a:t>CT/MRT für Staging</a:t>
            </a:r>
          </a:p>
          <a:p>
            <a:pPr>
              <a:defRPr sz="2000"/>
            </a:pPr>
            <a:r>
              <a:t>Tumormarker: CEA für Verlaufskontrolle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Stadieneinteilung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TNM/UICC I–IV</a:t>
            </a:r>
          </a:p>
          <a:p>
            <a:pPr>
              <a:defRPr sz="2000"/>
            </a:pPr>
            <a:r>
              <a:t>Stadium I: 5-Jahres-Überleben &gt;90%</a:t>
            </a:r>
          </a:p>
          <a:p>
            <a:pPr>
              <a:defRPr sz="2000"/>
            </a:pPr>
            <a:r>
              <a:t>Stadium IV: &lt;15%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Therapie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Chirurgische Resektion mit Lymphknotenentfernung</a:t>
            </a:r>
          </a:p>
          <a:p>
            <a:pPr>
              <a:defRPr sz="2000"/>
            </a:pPr>
            <a:r>
              <a:t>Chemotherapie (z.B. FOLFOX, CAPOX)</a:t>
            </a:r>
          </a:p>
          <a:p>
            <a:pPr>
              <a:defRPr sz="2000"/>
            </a:pPr>
            <a:r>
              <a:t>Zielgerichtete Therapien (Anti-EGFR, Anti-VEGF)</a:t>
            </a:r>
          </a:p>
          <a:p>
            <a:pPr>
              <a:defRPr sz="2000"/>
            </a:pPr>
            <a:r>
              <a:t>Immuntherapie bei MSI-high</a:t>
            </a:r>
          </a:p>
          <a:p>
            <a:pPr>
              <a:defRPr sz="2000"/>
            </a:pPr>
            <a:r>
              <a:t>Palliativ: Symptomkontrolle, Chemo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Macintosh PowerPoint</Application>
  <PresentationFormat>Bildschirmpräsentation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Kolonkarzinom</vt:lpstr>
      <vt:lpstr>Einleitung</vt:lpstr>
      <vt:lpstr>Epidemiologie</vt:lpstr>
      <vt:lpstr>Pathogenese</vt:lpstr>
      <vt:lpstr>Risikofaktoren</vt:lpstr>
      <vt:lpstr>Klinik</vt:lpstr>
      <vt:lpstr>Diagnostik</vt:lpstr>
      <vt:lpstr>Stadieneinteilung</vt:lpstr>
      <vt:lpstr>Therapie</vt:lpstr>
      <vt:lpstr>Nachsorge</vt:lpstr>
      <vt:lpstr>Prävention &amp; Screening</vt:lpstr>
      <vt:lpstr>Zusammenfassung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Dieter Hahnloser</cp:lastModifiedBy>
  <cp:revision>1</cp:revision>
  <dcterms:created xsi:type="dcterms:W3CDTF">2013-01-27T09:14:16Z</dcterms:created>
  <dcterms:modified xsi:type="dcterms:W3CDTF">2025-09-06T15:45:32Z</dcterms:modified>
  <cp:category/>
</cp:coreProperties>
</file>